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60" r:id="rId8"/>
    <p:sldId id="268" r:id="rId9"/>
    <p:sldId id="266" r:id="rId10"/>
    <p:sldId id="274" r:id="rId11"/>
    <p:sldId id="275" r:id="rId12"/>
    <p:sldId id="270" r:id="rId13"/>
    <p:sldId id="273" r:id="rId14"/>
    <p:sldId id="265" r:id="rId15"/>
    <p:sldId id="267" r:id="rId16"/>
    <p:sldId id="269" r:id="rId17"/>
    <p:sldId id="263" r:id="rId18"/>
    <p:sldId id="264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08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404040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558" y="114"/>
      </p:cViewPr>
      <p:guideLst>
        <p:guide orient="horz" pos="2160"/>
        <p:guide pos="7608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hyperlink" Target="https://kmprioli.shinyapps.io/MAT_8790_kmea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7524" y="1288829"/>
            <a:ext cx="5537276" cy="5157906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xcol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ycol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xcol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ycol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xcol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ycol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75294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A764-11A3-4A25-9CD4-8076A3A7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FF0CA5-42B8-4F2B-95C7-27A95C54C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14"/>
          <a:stretch/>
        </p:blipFill>
        <p:spPr>
          <a:xfrm>
            <a:off x="4578923" y="1213805"/>
            <a:ext cx="7137174" cy="5434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via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::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ggpairs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dirty="0"/>
              <a:t>Lower triangle shows scatterplots, upper triangle gives Pearson correlations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dirty="0"/>
              <a:t>Density plots along the diagonal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What else to say about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35951" y="952195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Matrix,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4911406"/>
          </a:xfrm>
        </p:spPr>
        <p:txBody>
          <a:bodyPr/>
          <a:lstStyle/>
          <a:p>
            <a:r>
              <a:rPr lang="en-US" dirty="0"/>
              <a:t>US has the world’s largest GDP, yet did not appear within top 20 performing countries for several of the QoL measures, including:</a:t>
            </a:r>
          </a:p>
          <a:p>
            <a:pPr lvl="1"/>
            <a:r>
              <a:rPr lang="en-US" dirty="0"/>
              <a:t>Happiness score</a:t>
            </a:r>
          </a:p>
          <a:p>
            <a:pPr lvl="1"/>
            <a:r>
              <a:rPr lang="en-US" dirty="0"/>
              <a:t>Gender equality index</a:t>
            </a:r>
          </a:p>
          <a:p>
            <a:pPr lvl="1"/>
            <a:r>
              <a:rPr lang="en-US" dirty="0"/>
              <a:t>Infant mortality rate</a:t>
            </a:r>
          </a:p>
          <a:p>
            <a:pPr lvl="1"/>
            <a:r>
              <a:rPr lang="en-US" dirty="0"/>
              <a:t>Total life expectancy at birth and age 60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95068" cy="4911406"/>
          </a:xfrm>
        </p:spPr>
        <p:txBody>
          <a:bodyPr>
            <a:normAutofit/>
          </a:bodyPr>
          <a:lstStyle/>
          <a:p>
            <a:r>
              <a:rPr lang="en-US" sz="2000" dirty="0"/>
              <a:t>10 cluster analyses performed</a:t>
            </a:r>
          </a:p>
          <a:p>
            <a:r>
              <a:rPr lang="en-US" sz="2000" dirty="0"/>
              <a:t>Base case considered </a:t>
            </a:r>
            <a:r>
              <a:rPr lang="en-US" sz="2000" i="1" dirty="0"/>
              <a:t>k</a:t>
            </a:r>
            <a:r>
              <a:rPr lang="en-US" sz="2000" dirty="0"/>
              <a:t> = 4 clusters</a:t>
            </a:r>
          </a:p>
          <a:p>
            <a:r>
              <a:rPr lang="en-US" sz="2000" dirty="0"/>
              <a:t>Relevant aesthetics:</a:t>
            </a:r>
          </a:p>
          <a:p>
            <a:pPr lvl="1"/>
            <a:r>
              <a:rPr lang="en-US" sz="12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/>
              <a:t> = HDI category</a:t>
            </a:r>
          </a:p>
          <a:p>
            <a:pPr lvl="1"/>
            <a:r>
              <a:rPr lang="en-US" sz="12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/>
            <a:r>
              <a:rPr lang="en-US" sz="12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3A2A-3D2B-411E-A802-876912277A5B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Analysis:  Gender Equality Index vs. Happiness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C3B9A-4B05-4AE8-8276-97039B1C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49" y="2041169"/>
            <a:ext cx="7437214" cy="37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Utility:</a:t>
            </a:r>
          </a:p>
          <a:p>
            <a:r>
              <a:rPr lang="en-US" dirty="0"/>
              <a:t>Limitations:</a:t>
            </a:r>
          </a:p>
          <a:p>
            <a:r>
              <a:rPr lang="en-US" dirty="0"/>
              <a:t>Challenges:</a:t>
            </a:r>
          </a:p>
          <a:p>
            <a:r>
              <a:rPr lang="en-US" dirty="0"/>
              <a:t>Surprises:</a:t>
            </a:r>
          </a:p>
          <a:p>
            <a:r>
              <a:rPr lang="en-US" dirty="0"/>
              <a:t>Future work: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objective of this study was to explore the relationships between key QoL indicators by country, with particular focus on how the United States ranks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stages to the analysis: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/>
            <a:r>
              <a:rPr lang="en-US" dirty="0"/>
              <a:t>Univariate descriptive statistics and visualizations</a:t>
            </a:r>
          </a:p>
          <a:p>
            <a:pPr marL="1371600" lvl="2"/>
            <a:r>
              <a:rPr lang="en-US" dirty="0"/>
              <a:t>Pairwise analysis via correlation matrix</a:t>
            </a:r>
          </a:p>
          <a:p>
            <a:pPr marL="1371600" lvl="2"/>
            <a:r>
              <a:rPr lang="en-US" dirty="0"/>
              <a:t>Country-level ordered bivariate plots</a:t>
            </a:r>
          </a:p>
          <a:p>
            <a:pPr marL="1828800" lvl="3"/>
            <a:r>
              <a:rPr lang="en-US" dirty="0"/>
              <a:t>Top and bottom 20 countries for each QoL measure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/>
            <a:r>
              <a:rPr lang="en-US" dirty="0"/>
              <a:t>Pairwise on QoL variables for which the US did not appear among top 20 countries</a:t>
            </a:r>
          </a:p>
          <a:p>
            <a:pPr marL="1371600" lvl="2"/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/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F281B1-204E-4903-92EC-0EFD70CDA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33" y="4865143"/>
            <a:ext cx="1577662" cy="1828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0B08B5A-BA75-4FFD-86E5-BBC74C7F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2201" y="2953612"/>
            <a:ext cx="1577662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9DCAAC4-327C-4DF3-9ECB-8805AA6F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1713" y="1476442"/>
            <a:ext cx="1577662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D517A82-A581-4F3C-B834-BF4A8F7764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7163" y="2953612"/>
            <a:ext cx="1577662" cy="1828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9871D37-B549-43C6-A924-DBE35741B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4645" y="2953612"/>
            <a:ext cx="1577662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0C73CBE-A75E-41EC-BD5B-75DAB45641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157" y="1476442"/>
            <a:ext cx="1577662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C5AD047-7ECA-49F2-B0F2-4EC99D4F8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5491" y="1476442"/>
            <a:ext cx="1577662" cy="1828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787DD13-9847-478E-8983-901D61F4AE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9270" y="1476442"/>
            <a:ext cx="1577662" cy="1828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9AB8EB5-18FA-4289-AC48-04572719A6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9682" y="2953612"/>
            <a:ext cx="1577662" cy="1828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00386FB-DAC9-4754-9C0F-5FA0714EFC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67935" y="1476442"/>
            <a:ext cx="1577662" cy="1828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672917" y="5943600"/>
            <a:ext cx="214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</p:txBody>
      </p: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035925"/>
              </p:ext>
            </p:extLst>
          </p:nvPr>
        </p:nvGraphicFramePr>
        <p:xfrm>
          <a:off x="476250" y="1358900"/>
          <a:ext cx="11214099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393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5934673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373803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countrycodes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Social Progress Index (compound measure, scale of 0:100)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Gross Domestic Product, log transform, valued in $US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Human Development Index (compound measure, scale of 0:1)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3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high”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3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Happiness Score (compound measure, scale of 0:10)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Gender Equality Index (compound measure, scale of 0:1)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Infant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6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Life expectancy at age 60</a:t>
                      </a:r>
                      <a:r>
                        <a:rPr lang="en-US">
                          <a:solidFill>
                            <a:srgbClr val="404040"/>
                          </a:solidFill>
                        </a:rPr>
                        <a:t>, males 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and 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39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22F19E-56D5-4F73-A8C9-FAE0B863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9"/>
          <a:stretch/>
        </p:blipFill>
        <p:spPr>
          <a:xfrm>
            <a:off x="6464039" y="1423447"/>
            <a:ext cx="5225585" cy="4769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785652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log(GDP_USD_2018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scale_x_continuous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labels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scales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::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dollar_format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prefix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"$"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 ($US 2018)"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5156462"/>
            <a:ext cx="5896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</a:t>
            </a:r>
            <a:r>
              <a:rPr lang="en-US" dirty="0"/>
              <a:t> column to color country names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Uses function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, specify desired </a:t>
            </a:r>
            <a:r>
              <a:rPr lang="en-US" i="1" dirty="0"/>
              <a:t>k</a:t>
            </a:r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categories, more on next slide)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1-3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what/how clusters change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285</TotalTime>
  <Words>2041</Words>
  <Application>Microsoft Office PowerPoint</Application>
  <PresentationFormat>Widescreen</PresentationFormat>
  <Paragraphs>245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Lucida Console</vt:lpstr>
      <vt:lpstr>Metropolitan</vt:lpstr>
      <vt:lpstr>Quality of Life by Country: A Clustering Analysis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UNIVARIATE ANALYSES</vt:lpstr>
      <vt:lpstr>DATA EXPLORATION</vt:lpstr>
      <vt:lpstr>COUNTRY-LEVEL PLOTS</vt:lpstr>
      <vt:lpstr>CLUSTER ANALYSES</vt:lpstr>
      <vt:lpstr>SENSITIVITY ANALYSIS</vt:lpstr>
      <vt:lpstr>DISCUSSION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46</cp:revision>
  <dcterms:created xsi:type="dcterms:W3CDTF">2018-12-10T02:03:28Z</dcterms:created>
  <dcterms:modified xsi:type="dcterms:W3CDTF">2018-12-13T21:33:17Z</dcterms:modified>
</cp:coreProperties>
</file>